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9" r:id="rId5"/>
    <p:sldId id="261" r:id="rId6"/>
    <p:sldId id="267" r:id="rId7"/>
    <p:sldId id="268" r:id="rId8"/>
    <p:sldId id="266" r:id="rId9"/>
    <p:sldId id="269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77" d="100"/>
          <a:sy n="77" d="100"/>
        </p:scale>
        <p:origin x="10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D336-3328-4A69-BB05-19F04D547856}" type="datetimeFigureOut">
              <a:rPr lang="es-AR" smtClean="0"/>
              <a:pPr/>
              <a:t>26/4/2017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7C1D-E473-4498-930B-62F9F68870F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866" t="3803" r="8624"/>
          <a:stretch>
            <a:fillRect/>
          </a:stretch>
        </p:blipFill>
        <p:spPr bwMode="auto">
          <a:xfrm>
            <a:off x="-142908" y="0"/>
            <a:ext cx="9457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 descr="fondo2.jpg"/>
          <p:cNvPicPr>
            <a:picLocks noChangeAspect="1"/>
          </p:cNvPicPr>
          <p:nvPr/>
        </p:nvPicPr>
        <p:blipFill rotWithShape="1">
          <a:blip r:embed="rId2"/>
          <a:srcRect t="2414" b="95172"/>
          <a:stretch/>
        </p:blipFill>
        <p:spPr>
          <a:xfrm>
            <a:off x="-15571" y="6799288"/>
            <a:ext cx="9159571" cy="86096"/>
          </a:xfrm>
          <a:prstGeom prst="rect">
            <a:avLst/>
          </a:prstGeom>
        </p:spPr>
      </p:pic>
      <p:cxnSp>
        <p:nvCxnSpPr>
          <p:cNvPr id="6" name="Conector recto 19"/>
          <p:cNvCxnSpPr/>
          <p:nvPr/>
        </p:nvCxnSpPr>
        <p:spPr>
          <a:xfrm flipV="1">
            <a:off x="0" y="1357298"/>
            <a:ext cx="614363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3786182" y="642918"/>
            <a:ext cx="535781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ES" sz="35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Autoridades</a:t>
            </a:r>
            <a:endParaRPr lang="es-AR" sz="35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28662" y="2109795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Gobernador de la Provincia de Mendoza</a:t>
            </a:r>
          </a:p>
          <a:p>
            <a:pPr algn="r"/>
            <a:r>
              <a:rPr lang="es-MX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Lic. Alfredo Cornejo</a:t>
            </a:r>
          </a:p>
          <a:p>
            <a:pPr algn="r"/>
            <a:endParaRPr lang="es-MX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Ministro de Economía, Infraestructura y Energía</a:t>
            </a:r>
          </a:p>
          <a:p>
            <a:pPr algn="r"/>
            <a:r>
              <a:rPr lang="es-MX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Cont. Martín </a:t>
            </a:r>
            <a:r>
              <a:rPr lang="es-MX" sz="1400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Kerchner</a:t>
            </a:r>
            <a:endParaRPr lang="es-MX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</a:t>
            </a:r>
          </a:p>
          <a:p>
            <a:pPr algn="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Subsecretario de Industria y Comercio</a:t>
            </a:r>
          </a:p>
          <a:p>
            <a:pPr algn="r"/>
            <a:r>
              <a:rPr lang="es-MX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Lic. Guillermo Cruz</a:t>
            </a:r>
            <a:endParaRPr lang="es-ES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10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8794" y="2357430"/>
            <a:ext cx="63579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</a:t>
            </a:r>
            <a:r>
              <a:rPr lang="es-A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PROGRAMA DE FOMENTO A LA INVERSIÓN ESTRATÉGICA</a:t>
            </a:r>
            <a:r>
              <a:rPr lang="es-A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” </a:t>
            </a:r>
          </a:p>
          <a:p>
            <a:pPr algn="r"/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mediante la presentación de “Proyectos de Inversión Estratégica”</a:t>
            </a:r>
          </a:p>
          <a:p>
            <a:pPr algn="r"/>
            <a:endParaRPr lang="es-AR" dirty="0"/>
          </a:p>
        </p:txBody>
      </p:sp>
      <p:pic>
        <p:nvPicPr>
          <p:cNvPr id="6" name="5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7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767020"/>
            <a:ext cx="78895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Objetivo del Programa de Fomento a la Inversión Estratégica</a:t>
            </a:r>
          </a:p>
          <a:p>
            <a:endParaRPr lang="es-A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Impulsar  la concreción de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inversiones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 en la Provincia.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Fortalecer la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competitividad empresarial 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local.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Fomentar la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actividad económica mendocina</a:t>
            </a:r>
          </a:p>
          <a:p>
            <a:endParaRPr lang="es-A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¿En qué consiste?</a:t>
            </a:r>
          </a:p>
          <a:p>
            <a:endParaRPr lang="es-AR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En la realización de un Concurso Público de Proyectos de Inversión que permite obtener un certificado de crédito fiscal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de hasta el 100% de la inversión. </a:t>
            </a:r>
          </a:p>
          <a:p>
            <a:endParaRPr lang="es-AR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Monto del Beneficio</a:t>
            </a:r>
          </a:p>
          <a:p>
            <a:endParaRPr lang="es-AR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$ 1.000.000.000 (Pesos Un mil millones) 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</a:rPr>
              <a:t>(Ley 8.923)</a:t>
            </a:r>
          </a:p>
        </p:txBody>
      </p:sp>
      <p:pic>
        <p:nvPicPr>
          <p:cNvPr id="5" name="4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6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5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46088" y="218140"/>
            <a:ext cx="80346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¿Quiénes pueden participar del Concurso?</a:t>
            </a:r>
            <a:endParaRPr lang="es-A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Las personas físicas y jurídicas cuyas inversiones se encuadren en alguno de los siguientes tipos de proyectos y montos mínimos: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80741"/>
            <a:ext cx="7390741" cy="4168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94692"/>
            <a:ext cx="8176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¿Cómo se evaluarán y seleccionarán las Propuestas?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_trad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La Administradora Provincial del Fondo para la Transformación y el Crecimiento de Mendoza verificará el cumplimiento de requisitos formales y asignará puntaje a las propuestas.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El Comité de Evaluación del Concurso Público emitirá una Resolución otorgando el Beneficio fiscal.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La  Administración Tributaria Mendoza (A.T.M.) emitirá un certificado de crédito fiscal a nombre del beneficiario, por el monto adjudicado.</a:t>
            </a:r>
          </a:p>
          <a:p>
            <a:endParaRPr lang="es-AR" dirty="0"/>
          </a:p>
        </p:txBody>
      </p:sp>
      <p:pic>
        <p:nvPicPr>
          <p:cNvPr id="3" name="2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4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16587"/>
              </p:ext>
            </p:extLst>
          </p:nvPr>
        </p:nvGraphicFramePr>
        <p:xfrm>
          <a:off x="1043608" y="3437278"/>
          <a:ext cx="7056784" cy="177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37669640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709926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AR" dirty="0"/>
                        <a:t>Ítem de Evaluación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Máximo puntaje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8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Nivel de Inversión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30 puntos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579632"/>
                  </a:ext>
                </a:extLst>
              </a:tr>
              <a:tr h="402848">
                <a:tc>
                  <a:txBody>
                    <a:bodyPr/>
                    <a:lstStyle/>
                    <a:p>
                      <a:r>
                        <a:rPr lang="es-AR" dirty="0"/>
                        <a:t>Generación de puestos de trabajo directos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35 puntos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26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Inversión en activos reales producidos por la industria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35 puntos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135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928670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plazo tengo para utilizar el certificado de crédito fiscal?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dirty="0"/>
              <a:t> </a:t>
            </a:r>
          </a:p>
          <a:p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Se podrá utilizar hasta en 5 (cinco) años computados desde el 1 de enero de 2017.</a:t>
            </a:r>
          </a:p>
          <a:p>
            <a:r>
              <a:rPr lang="es-AR" dirty="0"/>
              <a:t> </a:t>
            </a:r>
          </a:p>
          <a:p>
            <a:r>
              <a:rPr lang="es-ES_tradn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¿Puedo transferir el certificado?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dirty="0"/>
              <a:t> </a:t>
            </a:r>
          </a:p>
          <a:p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El certificado será nominado y transferible por única vez en la medida en que no haya sido utilizado por el adjudicatario.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Decreto 539/2017 (art. 2)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  <a:p>
            <a:endParaRPr lang="es-AR" dirty="0"/>
          </a:p>
        </p:txBody>
      </p:sp>
      <p:pic>
        <p:nvPicPr>
          <p:cNvPr id="3" name="2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4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571480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plazo tengo para presentar mi Propuesta?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dirty="0"/>
              <a:t> </a:t>
            </a:r>
          </a:p>
          <a:p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La fecha límite es el 26 de junio de 2017 a las 13 horas.</a:t>
            </a:r>
          </a:p>
          <a:p>
            <a:r>
              <a:rPr lang="es-AR" dirty="0"/>
              <a:t> </a:t>
            </a:r>
          </a:p>
          <a:p>
            <a:r>
              <a:rPr lang="es-ES_tradn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¿Cuándo se realizará la apertura de sobres?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dirty="0"/>
              <a:t> </a:t>
            </a:r>
          </a:p>
          <a:p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Será el día 26 de junio de 2017 a las 14 horas, en el Fondo para la Transformación y el Crecimiento de Mendoza.</a:t>
            </a:r>
          </a:p>
          <a:p>
            <a:endParaRPr lang="es-ES_tradnl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_tradn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¿Dónde debo presentar mi Propuesta?</a:t>
            </a:r>
            <a:endParaRPr lang="es-A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dirty="0"/>
              <a:t> </a:t>
            </a:r>
          </a:p>
          <a:p>
            <a:r>
              <a:rPr lang="es-AR" dirty="0">
                <a:solidFill>
                  <a:schemeClr val="bg1">
                    <a:lumMod val="50000"/>
                  </a:schemeClr>
                </a:solidFill>
              </a:rPr>
              <a:t>Deberán presentarse en la sede central de la Administradora Provincial del Fondo para la Transformación y el Crecimiento de Mendoza, ubicada en 9 de Julio 1257, 1º piso - Mendoza.</a:t>
            </a:r>
          </a:p>
          <a:p>
            <a:endParaRPr lang="es-AR" dirty="0">
              <a:solidFill>
                <a:schemeClr val="bg1">
                  <a:lumMod val="50000"/>
                </a:schemeClr>
              </a:solidFill>
            </a:endParaRPr>
          </a:p>
          <a:p>
            <a:endParaRPr lang="es-AR" dirty="0"/>
          </a:p>
        </p:txBody>
      </p:sp>
      <p:pic>
        <p:nvPicPr>
          <p:cNvPr id="3" name="2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4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072206"/>
            <a:ext cx="3172968" cy="502920"/>
          </a:xfrm>
          <a:prstGeom prst="rect">
            <a:avLst/>
          </a:prstGeom>
        </p:spPr>
      </p:pic>
      <p:cxnSp>
        <p:nvCxnSpPr>
          <p:cNvPr id="3" name="Conector recto 19"/>
          <p:cNvCxnSpPr/>
          <p:nvPr/>
        </p:nvCxnSpPr>
        <p:spPr>
          <a:xfrm>
            <a:off x="0" y="5643578"/>
            <a:ext cx="9144000" cy="18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004048" y="3739679"/>
            <a:ext cx="3425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Gracias!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692696"/>
            <a:ext cx="8064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Consultas </a:t>
            </a:r>
            <a:endParaRPr lang="es-A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A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Las consultas podrán efectuarse en la Dirección de Desarrollo Tecnológico y Empleo del Ministerio de Economía, Infraestructura y Energía, ubicada en el 6to piso de Casa de Gobierno – Mendoza. </a:t>
            </a:r>
          </a:p>
          <a:p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sz="2400" b="1" dirty="0">
                <a:solidFill>
                  <a:srgbClr val="B3A2C7"/>
                </a:solidFill>
              </a:rPr>
              <a:t>Tel: 4492534</a:t>
            </a:r>
          </a:p>
          <a:p>
            <a:r>
              <a:rPr lang="es-AR" sz="2400" b="1" dirty="0">
                <a:solidFill>
                  <a:srgbClr val="B3A2C7"/>
                </a:solidFill>
              </a:rPr>
              <a:t>mail: lnieva@mendoza.gov.ar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233</Words>
  <Application>Microsoft Office PowerPoint</Application>
  <PresentationFormat>Presentación en pantalla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local</dc:creator>
  <cp:lastModifiedBy>Guillermo Cruz</cp:lastModifiedBy>
  <cp:revision>33</cp:revision>
  <dcterms:created xsi:type="dcterms:W3CDTF">2017-04-24T12:11:37Z</dcterms:created>
  <dcterms:modified xsi:type="dcterms:W3CDTF">2017-04-26T18:49:07Z</dcterms:modified>
</cp:coreProperties>
</file>