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4" r:id="rId5"/>
    <p:sldId id="268" r:id="rId6"/>
    <p:sldId id="266" r:id="rId7"/>
    <p:sldId id="258" r:id="rId8"/>
    <p:sldId id="259" r:id="rId9"/>
    <p:sldId id="260" r:id="rId10"/>
    <p:sldId id="261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2" r:id="rId19"/>
    <p:sldId id="276" r:id="rId20"/>
    <p:sldId id="277" r:id="rId21"/>
    <p:sldId id="278" r:id="rId22"/>
    <p:sldId id="263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contreras@oceansfunds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contreras@oceansfunds.com@AACTweets" TargetMode="External"/><Relationship Id="rId2" Type="http://schemas.openxmlformats.org/officeDocument/2006/relationships/hyperlink" Target="mailto:acontreras@oceansfunds.c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tupslawyer.com/2012/11/08/mi-charla-sobre-como-proteger-una-idea-en-barcampba/" TargetMode="External"/><Relationship Id="rId2" Type="http://schemas.openxmlformats.org/officeDocument/2006/relationships/hyperlink" Target="http://javiermegias.com/blog/2011/10/tu-idea-no-vale-nad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rtupslawyer.com/2011/10/04/cual-es-la-diferencia-entre-las-ideas-de-un-emprendedor-y-las-de-un-nino-de-10-anos/" TargetMode="External"/><Relationship Id="rId5" Type="http://schemas.openxmlformats.org/officeDocument/2006/relationships/hyperlink" Target="http://www.startupslawyer.com/2011/11/07/como-proteger-legal-y-estrategicamente-una-idea/" TargetMode="External"/><Relationship Id="rId4" Type="http://schemas.openxmlformats.org/officeDocument/2006/relationships/hyperlink" Target="http://www.startupslawyer.com/2012/06/25/la-idea-esta-en-la-idea-sino-en-su-respuesta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tupslawyer.com/2014/01/08/construyendo-empresas-de-marketing-de-tecnologia-solamente/" TargetMode="External"/><Relationship Id="rId2" Type="http://schemas.openxmlformats.org/officeDocument/2006/relationships/hyperlink" Target="http://www.startupslawyer.com/2013/11/22/de-la-app-la-empres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pi.gov.ar/index.php?Id=5&amp;criterio=3" TargetMode="External"/><Relationship Id="rId5" Type="http://schemas.openxmlformats.org/officeDocument/2006/relationships/hyperlink" Target="http://www.inpi.gov.ar/index.php?Id=107&amp;criterio=2" TargetMode="External"/><Relationship Id="rId4" Type="http://schemas.openxmlformats.org/officeDocument/2006/relationships/hyperlink" Target="http://www.startupslawyer.com/2012/09/18/sobre-convertible-debt-convertible-equity-finalmente-equit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7968" y="1516343"/>
            <a:ext cx="10055589" cy="3329581"/>
          </a:xfrm>
        </p:spPr>
        <p:txBody>
          <a:bodyPr/>
          <a:lstStyle/>
          <a:p>
            <a:pPr algn="ctr"/>
            <a:r>
              <a:rPr lang="es-AR" sz="3200" dirty="0" smtClean="0"/>
              <a:t/>
            </a:r>
            <a:br>
              <a:rPr lang="es-AR" sz="3200" dirty="0" smtClean="0"/>
            </a:br>
            <a:r>
              <a:rPr lang="es-AR" sz="3200" dirty="0"/>
              <a:t/>
            </a:r>
            <a:br>
              <a:rPr lang="es-AR" sz="3200" dirty="0"/>
            </a:br>
            <a:r>
              <a:rPr lang="es-AR" sz="3600" dirty="0" smtClean="0"/>
              <a:t>“</a:t>
            </a:r>
            <a:r>
              <a:rPr lang="es-AR" sz="3600" dirty="0"/>
              <a:t>Cómo y cuándo estructurar la empresa. </a:t>
            </a:r>
            <a:r>
              <a:rPr lang="es-AR" sz="3600" dirty="0" smtClean="0"/>
              <a:t/>
            </a:r>
            <a:br>
              <a:rPr lang="es-AR" sz="3600" dirty="0" smtClean="0"/>
            </a:br>
            <a:r>
              <a:rPr lang="es-AR" sz="3600" dirty="0" smtClean="0"/>
              <a:t>Desafíos </a:t>
            </a:r>
            <a:r>
              <a:rPr lang="es-AR" sz="3600" dirty="0"/>
              <a:t>y principales aspectos a tener en cuenta</a:t>
            </a:r>
            <a:r>
              <a:rPr lang="es-AR" sz="3600" dirty="0" smtClean="0"/>
              <a:t>”</a:t>
            </a:r>
            <a:r>
              <a:rPr lang="es-AR" sz="3200" dirty="0" smtClean="0"/>
              <a:t/>
            </a:r>
            <a:br>
              <a:rPr lang="es-AR" sz="3200" dirty="0" smtClean="0"/>
            </a:br>
            <a:r>
              <a:rPr lang="es-AR" sz="3200" dirty="0"/>
              <a:t/>
            </a:r>
            <a:br>
              <a:rPr lang="es-AR" sz="3200" dirty="0"/>
            </a:br>
            <a:r>
              <a:rPr lang="es-AR" sz="3200" dirty="0" smtClean="0"/>
              <a:t/>
            </a:r>
            <a:br>
              <a:rPr lang="es-AR" sz="3200" dirty="0" smtClean="0"/>
            </a:br>
            <a:r>
              <a:rPr lang="es-AR" sz="3200" dirty="0" smtClean="0"/>
              <a:t>Alex Contreras</a:t>
            </a:r>
            <a:br>
              <a:rPr lang="es-AR" sz="3200" dirty="0" smtClean="0"/>
            </a:br>
            <a:r>
              <a:rPr lang="es-AR" sz="3200" dirty="0" smtClean="0">
                <a:hlinkClick r:id="rId2"/>
              </a:rPr>
              <a:t>acontreras@oceansfunds.com</a:t>
            </a:r>
            <a:r>
              <a:rPr lang="es-AR" sz="3200" dirty="0" smtClean="0"/>
              <a:t/>
            </a:r>
            <a:br>
              <a:rPr lang="es-AR" sz="3200" dirty="0" smtClean="0"/>
            </a:br>
            <a:r>
              <a:rPr lang="es-AR" sz="3200" dirty="0" smtClean="0"/>
              <a:t>https</a:t>
            </a:r>
            <a:r>
              <a:rPr lang="es-AR" sz="3200" dirty="0"/>
              <a:t>://www.linkedin.com/in/alexcontreras</a:t>
            </a:r>
            <a:r>
              <a:rPr lang="es-AR" sz="3200" dirty="0" smtClean="0"/>
              <a:t/>
            </a:r>
            <a:br>
              <a:rPr lang="es-AR" sz="3200" dirty="0" smtClean="0"/>
            </a:br>
            <a:r>
              <a:rPr lang="es-AR" sz="3200" dirty="0" smtClean="0"/>
              <a:t>@AACTweets  / @OceansFunds</a:t>
            </a:r>
            <a:endParaRPr lang="es-A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91" y="4640291"/>
            <a:ext cx="8825658" cy="1593959"/>
          </a:xfrm>
        </p:spPr>
        <p:txBody>
          <a:bodyPr>
            <a:normAutofit lnSpcReduction="10000"/>
          </a:bodyPr>
          <a:lstStyle/>
          <a:p>
            <a:endParaRPr lang="es-AR" dirty="0" smtClean="0"/>
          </a:p>
          <a:p>
            <a:r>
              <a:rPr lang="es-AR" dirty="0" smtClean="0"/>
              <a:t>SePYME-IDITS</a:t>
            </a:r>
          </a:p>
          <a:p>
            <a:r>
              <a:rPr lang="es-AR" dirty="0" smtClean="0"/>
              <a:t>MENDOZA</a:t>
            </a:r>
          </a:p>
          <a:p>
            <a:r>
              <a:rPr lang="es-AR" dirty="0" smtClean="0"/>
              <a:t>15.09.2015</a:t>
            </a:r>
            <a:endParaRPr lang="es-AR" dirty="0"/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588" y="5084452"/>
            <a:ext cx="2917522" cy="1150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99" y="3215300"/>
            <a:ext cx="1424991" cy="14249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8899" y="4769260"/>
            <a:ext cx="1461114" cy="14649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2338" y="5084001"/>
            <a:ext cx="3658431" cy="115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    Intereses no son Objetivos</a:t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I : Generación horizontal y comunitaria incuba intereses.</a:t>
            </a:r>
          </a:p>
          <a:p>
            <a:r>
              <a:rPr lang="es-AR" dirty="0" smtClean="0"/>
              <a:t>I: Interés = Intelecto = Deseos = Visiones</a:t>
            </a:r>
          </a:p>
          <a:p>
            <a:r>
              <a:rPr lang="es-AR" dirty="0" smtClean="0"/>
              <a:t>I: Drivers = QUE</a:t>
            </a:r>
          </a:p>
          <a:p>
            <a:r>
              <a:rPr lang="es-AR" dirty="0" smtClean="0"/>
              <a:t>I: Son Simples y Claros. No hay Conflicto. Menos tensión/poder.</a:t>
            </a:r>
          </a:p>
          <a:p>
            <a:endParaRPr lang="es-AR" dirty="0" smtClean="0"/>
          </a:p>
          <a:p>
            <a:r>
              <a:rPr lang="es-AR" dirty="0" smtClean="0"/>
              <a:t>O: Ejecución con miras en las capacidades. Discrecionalidad</a:t>
            </a:r>
          </a:p>
          <a:p>
            <a:r>
              <a:rPr lang="es-AR" dirty="0" smtClean="0"/>
              <a:t>O: Practica. Como y la generación de Comos. </a:t>
            </a:r>
          </a:p>
          <a:p>
            <a:r>
              <a:rPr lang="es-AR" dirty="0" smtClean="0"/>
              <a:t>O: Startup Valida Idea. Objetivos validan tu Startup.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133" y="438608"/>
            <a:ext cx="1428750" cy="142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0" y="373179"/>
            <a:ext cx="1639889" cy="14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0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Proceso de Estructura (Interactuar con el Mercado)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AR" dirty="0" smtClean="0"/>
              <a:t>Vencer Confort / Vencer el animo Control</a:t>
            </a:r>
            <a:endParaRPr lang="es-AR" dirty="0"/>
          </a:p>
          <a:p>
            <a:r>
              <a:rPr lang="es-AR" dirty="0" smtClean="0"/>
              <a:t>Evitar </a:t>
            </a:r>
            <a:r>
              <a:rPr lang="es-AR" dirty="0"/>
              <a:t>miedo al </a:t>
            </a:r>
            <a:r>
              <a:rPr lang="es-AR" dirty="0" smtClean="0"/>
              <a:t>rechazo / Evita </a:t>
            </a:r>
            <a:r>
              <a:rPr lang="es-AR" dirty="0"/>
              <a:t>la tensión de los roses. Del </a:t>
            </a:r>
            <a:r>
              <a:rPr lang="es-AR" dirty="0" smtClean="0"/>
              <a:t>cambio</a:t>
            </a:r>
          </a:p>
          <a:p>
            <a:r>
              <a:rPr lang="es-AR" dirty="0"/>
              <a:t>Preguntándose por los </a:t>
            </a:r>
            <a:r>
              <a:rPr lang="es-AR" dirty="0" smtClean="0"/>
              <a:t>clientes y por los Por </a:t>
            </a:r>
            <a:r>
              <a:rPr lang="es-AR" dirty="0"/>
              <a:t>los competidores</a:t>
            </a:r>
          </a:p>
          <a:p>
            <a:r>
              <a:rPr lang="es-AR" dirty="0" smtClean="0"/>
              <a:t>Porque </a:t>
            </a:r>
            <a:r>
              <a:rPr lang="es-AR" dirty="0"/>
              <a:t>un cliente pagaría. O cuando</a:t>
            </a:r>
          </a:p>
          <a:p>
            <a:r>
              <a:rPr lang="es-AR" dirty="0" smtClean="0"/>
              <a:t>Cuales </a:t>
            </a:r>
            <a:r>
              <a:rPr lang="es-AR" dirty="0"/>
              <a:t>son los problemas específicos. O lo cree solo el nerd/hacker?</a:t>
            </a:r>
          </a:p>
          <a:p>
            <a:r>
              <a:rPr lang="es-AR" dirty="0" smtClean="0"/>
              <a:t>Porque </a:t>
            </a:r>
            <a:r>
              <a:rPr lang="es-AR" dirty="0"/>
              <a:t>son considerados problemas por ELLOS (los otros)</a:t>
            </a:r>
          </a:p>
          <a:p>
            <a:r>
              <a:rPr lang="es-AR" dirty="0" smtClean="0"/>
              <a:t>Cuan </a:t>
            </a:r>
            <a:r>
              <a:rPr lang="es-AR" dirty="0"/>
              <a:t>Grandes son</a:t>
            </a:r>
          </a:p>
          <a:p>
            <a:r>
              <a:rPr lang="es-AR" dirty="0" smtClean="0"/>
              <a:t>Relación </a:t>
            </a:r>
            <a:r>
              <a:rPr lang="es-AR" dirty="0"/>
              <a:t>entre problemas y oportunidades</a:t>
            </a:r>
          </a:p>
          <a:p>
            <a:r>
              <a:rPr lang="es-AR" dirty="0" smtClean="0"/>
              <a:t>Relación </a:t>
            </a:r>
            <a:r>
              <a:rPr lang="es-AR" dirty="0"/>
              <a:t>entre problemas y mercado</a:t>
            </a:r>
          </a:p>
          <a:p>
            <a:r>
              <a:rPr lang="es-AR" dirty="0" smtClean="0"/>
              <a:t>Cuanto </a:t>
            </a:r>
            <a:r>
              <a:rPr lang="es-AR" dirty="0"/>
              <a:t>cuesta resolverlos? Porque hoy y no mañana?</a:t>
            </a:r>
          </a:p>
        </p:txBody>
      </p:sp>
    </p:spTree>
    <p:extLst>
      <p:ext uri="{BB962C8B-B14F-4D97-AF65-F5344CB8AC3E}">
        <p14:creationId xmlns:p14="http://schemas.microsoft.com/office/powerpoint/2010/main" val="218363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Continuación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/>
              <a:t>Como se valora un problema resuelto?</a:t>
            </a:r>
          </a:p>
          <a:p>
            <a:r>
              <a:rPr lang="es-AR" dirty="0" smtClean="0"/>
              <a:t>Quienes </a:t>
            </a:r>
            <a:r>
              <a:rPr lang="es-AR" dirty="0"/>
              <a:t>son los competidores</a:t>
            </a:r>
          </a:p>
          <a:p>
            <a:r>
              <a:rPr lang="es-AR" dirty="0" smtClean="0"/>
              <a:t>Porque </a:t>
            </a:r>
            <a:r>
              <a:rPr lang="es-AR" dirty="0"/>
              <a:t>un cliente pagaría. O cuando</a:t>
            </a:r>
          </a:p>
          <a:p>
            <a:r>
              <a:rPr lang="es-AR" dirty="0" smtClean="0"/>
              <a:t>Cuales </a:t>
            </a:r>
            <a:r>
              <a:rPr lang="es-AR" dirty="0"/>
              <a:t>son los problemas específicos. O lo cree solo el hacker?</a:t>
            </a:r>
          </a:p>
          <a:p>
            <a:r>
              <a:rPr lang="es-AR" dirty="0" smtClean="0"/>
              <a:t>Porque </a:t>
            </a:r>
            <a:r>
              <a:rPr lang="es-AR" dirty="0"/>
              <a:t>son considerados problemas (por ELLOS)</a:t>
            </a:r>
          </a:p>
          <a:p>
            <a:r>
              <a:rPr lang="es-AR" dirty="0" smtClean="0"/>
              <a:t>Cuan </a:t>
            </a:r>
            <a:r>
              <a:rPr lang="es-AR" dirty="0"/>
              <a:t>Grandes son</a:t>
            </a:r>
          </a:p>
          <a:p>
            <a:r>
              <a:rPr lang="es-AR" dirty="0" smtClean="0"/>
              <a:t>Relación </a:t>
            </a:r>
            <a:r>
              <a:rPr lang="es-AR" dirty="0"/>
              <a:t>entre problemas y oportunidades</a:t>
            </a:r>
          </a:p>
          <a:p>
            <a:r>
              <a:rPr lang="es-AR" dirty="0" smtClean="0"/>
              <a:t>Relación </a:t>
            </a:r>
            <a:r>
              <a:rPr lang="es-AR" dirty="0"/>
              <a:t>entre problemas y mercado</a:t>
            </a:r>
          </a:p>
          <a:p>
            <a:r>
              <a:rPr lang="es-AR" dirty="0" smtClean="0"/>
              <a:t>Cuanto </a:t>
            </a:r>
            <a:r>
              <a:rPr lang="es-AR" dirty="0"/>
              <a:t>cuesta resolverlos? Porque hoy y no mañana?</a:t>
            </a:r>
          </a:p>
          <a:p>
            <a:r>
              <a:rPr lang="es-AR" dirty="0" smtClean="0"/>
              <a:t>Como </a:t>
            </a:r>
            <a:r>
              <a:rPr lang="es-AR" dirty="0"/>
              <a:t>se valora cuando esta resuelto</a:t>
            </a:r>
            <a:r>
              <a:rPr lang="es-AR" dirty="0" smtClean="0"/>
              <a:t>?</a:t>
            </a:r>
          </a:p>
          <a:p>
            <a:r>
              <a:rPr lang="es-AR" dirty="0" smtClean="0"/>
              <a:t>Caso empresa invertida Neuquén.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2186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¿Como proteger? ¿Una Idea?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0428" y="1853248"/>
            <a:ext cx="3416088" cy="34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0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¿Como elegir un Socio?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¿Socio o Amigo? </a:t>
            </a:r>
          </a:p>
          <a:p>
            <a:r>
              <a:rPr lang="es-AR" dirty="0" smtClean="0"/>
              <a:t>La amistad debe ser un plus, no la razón</a:t>
            </a:r>
            <a:endParaRPr lang="es-AR" dirty="0"/>
          </a:p>
          <a:p>
            <a:r>
              <a:rPr lang="es-AR" dirty="0" smtClean="0"/>
              <a:t>Pautas Objetivas</a:t>
            </a:r>
          </a:p>
          <a:p>
            <a:r>
              <a:rPr lang="es-AR" dirty="0" smtClean="0"/>
              <a:t>Complementariedad (No pisarse los pies. Ejemplos)</a:t>
            </a:r>
          </a:p>
          <a:p>
            <a:r>
              <a:rPr lang="es-AR" dirty="0" smtClean="0"/>
              <a:t>Experiencia previa</a:t>
            </a:r>
          </a:p>
          <a:p>
            <a:r>
              <a:rPr lang="es-AR" dirty="0" smtClean="0"/>
              <a:t>Compromiso progresivo (El Mejor DD es el tiempo)</a:t>
            </a:r>
          </a:p>
          <a:p>
            <a:r>
              <a:rPr lang="es-AR" dirty="0" smtClean="0"/>
              <a:t>¿Como resuelvo? </a:t>
            </a:r>
          </a:p>
          <a:p>
            <a:r>
              <a:rPr lang="es-AR" dirty="0" smtClean="0"/>
              <a:t>¿Como salgo? (Cuantas más opciones se  tiene más libre se es)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8655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¿Cómo se Asignan los %?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/>
              <a:t>¿Puedo cambiar trabajo a cambio de %?</a:t>
            </a:r>
          </a:p>
          <a:p>
            <a:r>
              <a:rPr lang="es-AR" dirty="0" smtClean="0"/>
              <a:t>¿Que es el Vesting y el Locking Period?</a:t>
            </a:r>
          </a:p>
          <a:p>
            <a:r>
              <a:rPr lang="es-AR" dirty="0">
                <a:solidFill>
                  <a:srgbClr val="FFFF00"/>
                </a:solidFill>
              </a:rPr>
              <a:t>Ejercicio: </a:t>
            </a:r>
          </a:p>
          <a:p>
            <a:r>
              <a:rPr lang="es-AR" dirty="0" smtClean="0"/>
              <a:t>1) ¿Qué componentes son importantes a la hora de /el capital?</a:t>
            </a:r>
          </a:p>
          <a:p>
            <a:r>
              <a:rPr lang="es-AR" dirty="0" smtClean="0"/>
              <a:t>2) ¿Cómo lo divido¿</a:t>
            </a:r>
          </a:p>
          <a:p>
            <a:r>
              <a:rPr lang="es-AR" dirty="0" smtClean="0"/>
              <a:t>Grupos</a:t>
            </a:r>
          </a:p>
          <a:p>
            <a:r>
              <a:rPr lang="es-AR" dirty="0" smtClean="0"/>
              <a:t>Discusión</a:t>
            </a:r>
          </a:p>
          <a:p>
            <a:r>
              <a:rPr lang="es-AR" dirty="0" smtClean="0"/>
              <a:t>IDEA</a:t>
            </a:r>
          </a:p>
          <a:p>
            <a:r>
              <a:rPr lang="es-AR" dirty="0" smtClean="0"/>
              <a:t>CAPITAL</a:t>
            </a:r>
          </a:p>
          <a:p>
            <a:r>
              <a:rPr lang="es-AR" dirty="0" smtClean="0"/>
              <a:t>GESTION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2890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Equipos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Vesting</a:t>
            </a:r>
          </a:p>
          <a:p>
            <a:r>
              <a:rPr lang="es-AR" dirty="0" smtClean="0"/>
              <a:t>Incentivos</a:t>
            </a:r>
          </a:p>
          <a:p>
            <a:r>
              <a:rPr lang="es-AR" dirty="0" smtClean="0"/>
              <a:t>Participación en Variables. Ejemplo Petróleo</a:t>
            </a:r>
          </a:p>
          <a:p>
            <a:r>
              <a:rPr lang="es-AR" dirty="0" smtClean="0"/>
              <a:t>Opciones sobre acciones futuras.</a:t>
            </a:r>
          </a:p>
          <a:p>
            <a:r>
              <a:rPr lang="es-AR" dirty="0" smtClean="0"/>
              <a:t>Visión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43950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societarios y como escalarlos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Relacionar la forma con la sustancia. Evolucionar incrementalmente (no hacer la S.A el primer día)</a:t>
            </a:r>
          </a:p>
          <a:p>
            <a:r>
              <a:rPr lang="es-AR" dirty="0" smtClean="0"/>
              <a:t>Tipos: Monotributo, Resp Insc, SH, SRL, SA.</a:t>
            </a:r>
          </a:p>
          <a:p>
            <a:r>
              <a:rPr lang="es-AR" dirty="0" smtClean="0"/>
              <a:t>Diferencias. Usos. Pros-Cons</a:t>
            </a:r>
          </a:p>
          <a:p>
            <a:r>
              <a:rPr lang="es-AR" dirty="0" smtClean="0"/>
              <a:t>¿Que rigen los estatutos?</a:t>
            </a:r>
          </a:p>
          <a:p>
            <a:r>
              <a:rPr lang="es-AR" dirty="0" smtClean="0"/>
              <a:t>¿Que son los acuerdos de accionistas?</a:t>
            </a:r>
          </a:p>
          <a:p>
            <a:r>
              <a:rPr lang="es-AR" dirty="0" smtClean="0"/>
              <a:t>Clausulas importantes: RoFR, Drag Along, Tag Along, Bloqueos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78905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0001" y="464606"/>
            <a:ext cx="9404723" cy="1400530"/>
          </a:xfrm>
        </p:spPr>
        <p:txBody>
          <a:bodyPr/>
          <a:lstStyle/>
          <a:p>
            <a:r>
              <a:rPr lang="es-AR" dirty="0" smtClean="0"/>
              <a:t>  Cómo Negocio?</a:t>
            </a:r>
            <a:br>
              <a:rPr lang="es-AR" dirty="0" smtClean="0"/>
            </a:br>
            <a:r>
              <a:rPr lang="es-AR" dirty="0"/>
              <a:t> </a:t>
            </a:r>
            <a:r>
              <a:rPr lang="es-AR" dirty="0" smtClean="0"/>
              <a:t> Qué y Cómo Financio?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AR" dirty="0" smtClean="0"/>
          </a:p>
          <a:p>
            <a:r>
              <a:rPr lang="es-AR" dirty="0" smtClean="0"/>
              <a:t>Emergentes Vs. Principios.</a:t>
            </a:r>
          </a:p>
          <a:p>
            <a:r>
              <a:rPr lang="es-AR" dirty="0" smtClean="0"/>
              <a:t>NEGOCIO EXITOSO VS EXIT.</a:t>
            </a:r>
          </a:p>
          <a:p>
            <a:r>
              <a:rPr lang="es-AR" dirty="0" smtClean="0"/>
              <a:t>Entender principios conducen a caminos correctos.</a:t>
            </a:r>
          </a:p>
          <a:p>
            <a:r>
              <a:rPr lang="es-AR" dirty="0" smtClean="0"/>
              <a:t>Ej., Cliente como mejor Inversor.</a:t>
            </a:r>
          </a:p>
          <a:p>
            <a:r>
              <a:rPr lang="es-AR" dirty="0" smtClean="0"/>
              <a:t>Financiamiento en LatAm. Como es el Ciclo? </a:t>
            </a:r>
          </a:p>
          <a:p>
            <a:r>
              <a:rPr lang="es-AR" dirty="0" smtClean="0"/>
              <a:t>Experiencia FitAps y otra iniciativas de generación de empresas.</a:t>
            </a:r>
          </a:p>
          <a:p>
            <a:r>
              <a:rPr lang="es-AR" dirty="0" smtClean="0"/>
              <a:t>Principios de Ejecución te llevan a la Empresa y al Más Allá!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04499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Búsqueda de Inversión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Orden mental y formal</a:t>
            </a:r>
          </a:p>
          <a:p>
            <a:r>
              <a:rPr lang="es-AR" dirty="0" smtClean="0"/>
              <a:t>NDA, LOI, MOU, DD</a:t>
            </a:r>
          </a:p>
          <a:p>
            <a:r>
              <a:rPr lang="es-AR" dirty="0" smtClean="0"/>
              <a:t>FFF, Ángeles, Incubadoras, Fondos, Bancos</a:t>
            </a:r>
          </a:p>
          <a:p>
            <a:r>
              <a:rPr lang="es-AR" dirty="0" smtClean="0"/>
              <a:t>Programas de gobierno</a:t>
            </a:r>
          </a:p>
          <a:p>
            <a:r>
              <a:rPr lang="es-AR" dirty="0" smtClean="0"/>
              <a:t>Opciones de Capital</a:t>
            </a:r>
          </a:p>
          <a:p>
            <a:r>
              <a:rPr lang="es-AR" dirty="0" smtClean="0"/>
              <a:t>Opciones de Deuda</a:t>
            </a:r>
          </a:p>
          <a:p>
            <a:r>
              <a:rPr lang="es-AR" dirty="0" smtClean="0"/>
              <a:t>Deuda por Capital. Hibrido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184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Startup no es una Empresa</a:t>
            </a:r>
            <a:endParaRPr lang="es-AR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4390" y="2099257"/>
            <a:ext cx="5451875" cy="36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dirty="0" smtClean="0"/>
              <a:t>Modelo Hibrido de optimización impositiva</a:t>
            </a:r>
            <a:r>
              <a:rPr lang="es-AR" dirty="0" smtClean="0"/>
              <a:t>.</a:t>
            </a:r>
            <a:endParaRPr lang="es-AR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630" y="1416675"/>
            <a:ext cx="9331463" cy="52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250" y="496596"/>
            <a:ext cx="9131121" cy="636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0281" y="893819"/>
            <a:ext cx="8946541" cy="4195481"/>
          </a:xfrm>
        </p:spPr>
        <p:txBody>
          <a:bodyPr>
            <a:noAutofit/>
          </a:bodyPr>
          <a:lstStyle/>
          <a:p>
            <a:pPr algn="ctr"/>
            <a:endParaRPr lang="es-AR" sz="4400" dirty="0" smtClean="0"/>
          </a:p>
          <a:p>
            <a:pPr marL="0" indent="0" algn="ctr">
              <a:buNone/>
            </a:pPr>
            <a:endParaRPr lang="es-AR" sz="4400" dirty="0" smtClean="0"/>
          </a:p>
          <a:p>
            <a:pPr marL="0" indent="0" algn="ctr">
              <a:buNone/>
            </a:pPr>
            <a:r>
              <a:rPr lang="es-AR" sz="4400" u="sng" dirty="0" smtClean="0">
                <a:hlinkClick r:id="rId2"/>
              </a:rPr>
              <a:t>Muchísimas Gracias!!</a:t>
            </a:r>
          </a:p>
          <a:p>
            <a:pPr marL="0" indent="0" algn="ctr">
              <a:buNone/>
            </a:pPr>
            <a:endParaRPr lang="es-AR" sz="4400" u="sng" dirty="0" smtClean="0">
              <a:hlinkClick r:id="rId2"/>
            </a:endParaRPr>
          </a:p>
          <a:p>
            <a:pPr algn="ctr"/>
            <a:r>
              <a:rPr lang="es-AR" sz="4400" dirty="0" smtClean="0">
                <a:hlinkClick r:id="rId3"/>
              </a:rPr>
              <a:t>acontreras@oceansfunds.com@AACTweets</a:t>
            </a:r>
            <a:endParaRPr lang="es-AR" sz="4400" dirty="0"/>
          </a:p>
          <a:p>
            <a:pPr algn="ctr"/>
            <a:endParaRPr lang="es-AR" sz="4400" dirty="0"/>
          </a:p>
        </p:txBody>
      </p:sp>
    </p:spTree>
    <p:extLst>
      <p:ext uri="{BB962C8B-B14F-4D97-AF65-F5344CB8AC3E}">
        <p14:creationId xmlns:p14="http://schemas.microsoft.com/office/powerpoint/2010/main" val="32918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BIBLIOGRAFIA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AR" b="1" u="sng" dirty="0" smtClean="0"/>
              <a:t>LIBROS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/>
              <a:t>Lean </a:t>
            </a:r>
            <a:r>
              <a:rPr lang="es-AR" dirty="0" err="1" smtClean="0"/>
              <a:t>Startup</a:t>
            </a:r>
            <a:r>
              <a:rPr lang="es-AR" dirty="0" smtClean="0"/>
              <a:t> – Eric </a:t>
            </a:r>
            <a:r>
              <a:rPr lang="es-AR" dirty="0" err="1" smtClean="0"/>
              <a:t>Ries</a:t>
            </a: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Innovator´s</a:t>
            </a:r>
            <a:r>
              <a:rPr lang="es-AR" dirty="0" smtClean="0"/>
              <a:t> </a:t>
            </a:r>
            <a:r>
              <a:rPr lang="es-AR" dirty="0" err="1" smtClean="0"/>
              <a:t>Dilemma</a:t>
            </a:r>
            <a:r>
              <a:rPr lang="es-AR" dirty="0" smtClean="0"/>
              <a:t>- Clayton </a:t>
            </a:r>
            <a:r>
              <a:rPr lang="es-AR" dirty="0" err="1" smtClean="0"/>
              <a:t>Christensen</a:t>
            </a: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Four</a:t>
            </a:r>
            <a:r>
              <a:rPr lang="es-AR" dirty="0" smtClean="0"/>
              <a:t> </a:t>
            </a:r>
            <a:r>
              <a:rPr lang="es-AR" dirty="0" err="1" smtClean="0"/>
              <a:t>Steps</a:t>
            </a:r>
            <a:r>
              <a:rPr lang="es-AR" dirty="0" smtClean="0"/>
              <a:t> to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Ephiphany</a:t>
            </a:r>
            <a:r>
              <a:rPr lang="es-AR" dirty="0" smtClean="0"/>
              <a:t> – Steve </a:t>
            </a:r>
            <a:r>
              <a:rPr lang="es-AR" dirty="0" err="1" smtClean="0"/>
              <a:t>Blank</a:t>
            </a: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AR" dirty="0" err="1" smtClean="0"/>
              <a:t>Fast</a:t>
            </a:r>
            <a:r>
              <a:rPr lang="es-AR" dirty="0" smtClean="0"/>
              <a:t> </a:t>
            </a:r>
            <a:r>
              <a:rPr lang="es-AR" dirty="0" err="1" smtClean="0"/>
              <a:t>Second</a:t>
            </a:r>
            <a:r>
              <a:rPr lang="es-AR" dirty="0" smtClean="0"/>
              <a:t> – </a:t>
            </a:r>
            <a:r>
              <a:rPr lang="es-AR" dirty="0" err="1" smtClean="0"/>
              <a:t>Markides</a:t>
            </a:r>
            <a:r>
              <a:rPr lang="es-AR" dirty="0" smtClean="0"/>
              <a:t>. </a:t>
            </a:r>
            <a:r>
              <a:rPr lang="es-AR" smtClean="0"/>
              <a:t>Geroski</a:t>
            </a: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endParaRPr lang="es-AR" dirty="0"/>
          </a:p>
          <a:p>
            <a:pPr>
              <a:buFont typeface="Wingdings" panose="05000000000000000000" pitchFamily="2" charset="2"/>
              <a:buChar char="Ø"/>
            </a:pPr>
            <a:r>
              <a:rPr lang="es-AR" b="1" u="sng" dirty="0" smtClean="0"/>
              <a:t>ARTICULOS </a:t>
            </a:r>
            <a:r>
              <a:rPr lang="es-AR" dirty="0" smtClean="0"/>
              <a:t>(Links) </a:t>
            </a:r>
            <a:endParaRPr lang="es-AR" b="1" u="sn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hlinkClick r:id="rId2"/>
              </a:rPr>
              <a:t>¿</a:t>
            </a:r>
            <a:r>
              <a:rPr lang="es-AR" dirty="0" smtClean="0">
                <a:hlinkClick r:id="rId2"/>
              </a:rPr>
              <a:t>Cuanto Vale tu Idea?</a:t>
            </a: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hlinkClick r:id="rId3"/>
              </a:rPr>
              <a:t>Como proteger una Idea</a:t>
            </a: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hlinkClick r:id="rId4"/>
              </a:rPr>
              <a:t>La Idea no está en la idea sino en la respuesta</a:t>
            </a: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hlinkClick r:id="rId5"/>
              </a:rPr>
              <a:t>Como proteger legal y estratégicamente una idea</a:t>
            </a: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hlinkClick r:id="rId6"/>
              </a:rPr>
              <a:t>Ideas de un emprendedor</a:t>
            </a: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31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BIBLIOGRAFIA- CONTINUACION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hlinkClick r:id="rId2"/>
              </a:rPr>
              <a:t>De la App a la Empresa</a:t>
            </a: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hlinkClick r:id="rId3"/>
              </a:rPr>
              <a:t>Como construir empresas</a:t>
            </a: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hlinkClick r:id="rId4"/>
              </a:rPr>
              <a:t>Financiamiento: </a:t>
            </a:r>
            <a:r>
              <a:rPr lang="es-AR" dirty="0" err="1" smtClean="0">
                <a:hlinkClick r:id="rId4"/>
              </a:rPr>
              <a:t>Equity</a:t>
            </a:r>
            <a:r>
              <a:rPr lang="es-AR" dirty="0" smtClean="0">
                <a:hlinkClick r:id="rId4"/>
              </a:rPr>
              <a:t> y Deuda Convertible</a:t>
            </a: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endParaRPr lang="es-A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AR" b="1" u="sng" dirty="0" smtClean="0"/>
              <a:t>DE UTILIDAD </a:t>
            </a:r>
            <a:r>
              <a:rPr lang="es-AR" dirty="0"/>
              <a:t>(Links) </a:t>
            </a: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hlinkClick r:id="rId5"/>
              </a:rPr>
              <a:t>Información sobre Patentes</a:t>
            </a: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hlinkClick r:id="rId6"/>
              </a:rPr>
              <a:t>Categorías para el Registro de Marcas</a:t>
            </a: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endParaRPr lang="es-AR" b="1" u="sng" dirty="0"/>
          </a:p>
          <a:p>
            <a:pPr>
              <a:buFont typeface="Wingdings" panose="05000000000000000000" pitchFamily="2" charset="2"/>
              <a:buChar char="§"/>
            </a:pPr>
            <a:endParaRPr lang="es-AR" dirty="0" smtClean="0"/>
          </a:p>
          <a:p>
            <a:pPr>
              <a:buFont typeface="Wingdings" panose="05000000000000000000" pitchFamily="2" charset="2"/>
              <a:buChar char="§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8038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¿</a:t>
            </a:r>
            <a:r>
              <a:rPr lang="es-AR" dirty="0" smtClean="0"/>
              <a:t>Que es un Startup? (¿Pyme?)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Organización temporaria</a:t>
            </a:r>
          </a:p>
          <a:p>
            <a:r>
              <a:rPr lang="es-AR" dirty="0" smtClean="0"/>
              <a:t>Lograr un plan de negocios escalable – Definirlo</a:t>
            </a:r>
          </a:p>
          <a:p>
            <a:r>
              <a:rPr lang="es-AR" dirty="0" smtClean="0"/>
              <a:t>Debe tener fecha de vencimiento</a:t>
            </a:r>
          </a:p>
          <a:p>
            <a:r>
              <a:rPr lang="es-AR" dirty="0" smtClean="0"/>
              <a:t>Gran período de incertidumbre </a:t>
            </a:r>
          </a:p>
          <a:p>
            <a:r>
              <a:rPr lang="es-AR" dirty="0" smtClean="0"/>
              <a:t>Idea, Código, Prototipo, APP, MVP, Producto</a:t>
            </a:r>
          </a:p>
          <a:p>
            <a:endParaRPr lang="es-AR" dirty="0"/>
          </a:p>
          <a:p>
            <a:r>
              <a:rPr lang="es-AR" dirty="0" smtClean="0"/>
              <a:t>Confusión entre trabajo y empresa</a:t>
            </a:r>
          </a:p>
          <a:p>
            <a:r>
              <a:rPr lang="es-AR" dirty="0" smtClean="0"/>
              <a:t>Ausencia de procesos / estrategia / visión/ equipo/ delegación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81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Emprendedor no es Empresario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567" y="1853248"/>
            <a:ext cx="3779647" cy="377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 Emprendedor a Empresario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Del Trabajo, pasión a planificación y delegación</a:t>
            </a:r>
          </a:p>
          <a:p>
            <a:r>
              <a:rPr lang="es-AR" dirty="0" smtClean="0"/>
              <a:t>Del manejo de la incertidumbre a la generación de procesos</a:t>
            </a:r>
          </a:p>
          <a:p>
            <a:r>
              <a:rPr lang="es-AR" dirty="0" smtClean="0"/>
              <a:t>Del control a la edificación y repartición de responsabilidades</a:t>
            </a:r>
          </a:p>
          <a:p>
            <a:r>
              <a:rPr lang="es-AR" dirty="0" smtClean="0"/>
              <a:t>De mirar la rueda operativa a mirar el mercado</a:t>
            </a:r>
          </a:p>
          <a:p>
            <a:r>
              <a:rPr lang="es-AR" dirty="0" smtClean="0"/>
              <a:t>Del producto y las maquinas a los números y las finanzas</a:t>
            </a:r>
          </a:p>
          <a:p>
            <a:r>
              <a:rPr lang="es-AR" dirty="0" smtClean="0"/>
              <a:t>De ser imprescindible a ser prescindible</a:t>
            </a:r>
          </a:p>
          <a:p>
            <a:r>
              <a:rPr lang="es-AR" dirty="0" smtClean="0"/>
              <a:t>De la sobreestimación de la idea al equipo empresario</a:t>
            </a:r>
          </a:p>
          <a:p>
            <a:r>
              <a:rPr lang="es-AR" dirty="0" smtClean="0"/>
              <a:t>Del día a día al pensamiento estratégico</a:t>
            </a:r>
          </a:p>
          <a:p>
            <a:r>
              <a:rPr lang="es-AR" dirty="0" smtClean="0"/>
              <a:t>Separación de trabajo y empresa (patrimonio)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5177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Empresa en el plano Informal y Formal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Empresa como entidad con contenido económico</a:t>
            </a:r>
          </a:p>
          <a:p>
            <a:r>
              <a:rPr lang="es-AR" dirty="0" smtClean="0"/>
              <a:t>Empresa como traje jurídico </a:t>
            </a:r>
          </a:p>
          <a:p>
            <a:r>
              <a:rPr lang="es-AR" dirty="0" smtClean="0"/>
              <a:t>Ambos son procesos que se deben escalar</a:t>
            </a:r>
          </a:p>
          <a:p>
            <a:r>
              <a:rPr lang="es-AR" dirty="0" smtClean="0"/>
              <a:t>Dos planos a juntarse en el momento correcto</a:t>
            </a:r>
          </a:p>
          <a:p>
            <a:r>
              <a:rPr lang="es-AR" dirty="0" smtClean="0"/>
              <a:t>Terminar la incertidumbre. Momento a definir esquema</a:t>
            </a:r>
          </a:p>
          <a:p>
            <a:r>
              <a:rPr lang="es-AR" dirty="0" smtClean="0"/>
              <a:t>De nada sirve estructural la forma sino está la sustancia</a:t>
            </a:r>
          </a:p>
          <a:p>
            <a:r>
              <a:rPr lang="es-AR" dirty="0"/>
              <a:t>¿</a:t>
            </a:r>
            <a:r>
              <a:rPr lang="es-AR" dirty="0" smtClean="0"/>
              <a:t>Cuando me incorporo?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231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97" y="452718"/>
            <a:ext cx="10908406" cy="918882"/>
          </a:xfrm>
        </p:spPr>
        <p:txBody>
          <a:bodyPr/>
          <a:lstStyle/>
          <a:p>
            <a:r>
              <a:rPr lang="es-AR" sz="3600" dirty="0" smtClean="0"/>
              <a:t>¿Cuando estructuro entonces la Empresa?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1371600"/>
            <a:ext cx="8946541" cy="4195481"/>
          </a:xfrm>
        </p:spPr>
        <p:txBody>
          <a:bodyPr/>
          <a:lstStyle/>
          <a:p>
            <a:endParaRPr lang="es-AR" dirty="0" smtClean="0"/>
          </a:p>
          <a:p>
            <a:r>
              <a:rPr lang="es-AR" dirty="0" smtClean="0"/>
              <a:t>Entender las diferencias para poder ejecutar</a:t>
            </a:r>
          </a:p>
          <a:p>
            <a:r>
              <a:rPr lang="es-AR" dirty="0" smtClean="0"/>
              <a:t>Distintas preocupaciones y drivers</a:t>
            </a:r>
          </a:p>
          <a:p>
            <a:r>
              <a:rPr lang="es-AR" dirty="0" smtClean="0"/>
              <a:t>Buscar rápidamente el modelo de negocio</a:t>
            </a:r>
          </a:p>
          <a:p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Como Negocio / Que Veo / Que tengo que tener en cuenta</a:t>
            </a:r>
          </a:p>
          <a:p>
            <a:r>
              <a:rPr lang="es-AR" dirty="0" smtClean="0"/>
              <a:t>Protocolo. Herramientas. Planteos. Técnicas. Comoditas.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7070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Producto a Empresa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627632"/>
            <a:ext cx="8946541" cy="4620767"/>
          </a:xfrm>
        </p:spPr>
        <p:txBody>
          <a:bodyPr/>
          <a:lstStyle/>
          <a:p>
            <a:r>
              <a:rPr lang="es-AR" dirty="0" smtClean="0"/>
              <a:t>Lo Blando</a:t>
            </a:r>
          </a:p>
          <a:p>
            <a:r>
              <a:rPr lang="es-AR" dirty="0" smtClean="0"/>
              <a:t>Define, vs Convive con la Indefinición.</a:t>
            </a:r>
          </a:p>
          <a:p>
            <a:r>
              <a:rPr lang="es-AR" dirty="0" smtClean="0"/>
              <a:t>Diseñador de producto busca certeza, empresario administra los grises. No y Si a la vez muchas veces. </a:t>
            </a:r>
          </a:p>
          <a:p>
            <a:r>
              <a:rPr lang="es-AR" dirty="0" smtClean="0"/>
              <a:t>El prototipo mental atenta a veces contra el Investment readiness. </a:t>
            </a:r>
          </a:p>
          <a:p>
            <a:r>
              <a:rPr lang="es-AR" dirty="0" smtClean="0"/>
              <a:t>Territorio es desorden. Múltiples Actores.</a:t>
            </a:r>
          </a:p>
          <a:p>
            <a:r>
              <a:rPr lang="es-AR" dirty="0" smtClean="0"/>
              <a:t>Complejidad es Caos. Como Negocio?</a:t>
            </a:r>
          </a:p>
          <a:p>
            <a:r>
              <a:rPr lang="es-AR" dirty="0" smtClean="0"/>
              <a:t>Ejecutar es vencer el miedo y soportar la presión constante.</a:t>
            </a:r>
          </a:p>
          <a:p>
            <a:r>
              <a:rPr lang="es-AR" dirty="0" smtClean="0"/>
              <a:t>La anomalía no es mala praxis.</a:t>
            </a:r>
          </a:p>
          <a:p>
            <a:r>
              <a:rPr lang="es-AR" dirty="0" smtClean="0"/>
              <a:t>Comunidad/ Democracia vs  Mercado/Poder &amp; Discreción.</a:t>
            </a:r>
          </a:p>
          <a:p>
            <a:r>
              <a:rPr lang="es-AR" dirty="0" smtClean="0"/>
              <a:t>Prognosis no es anticipación sino reacción. El diseñador sufre.</a:t>
            </a:r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7049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La importancia de la Idea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38" y="2245519"/>
            <a:ext cx="2984500" cy="3810000"/>
          </a:xfrm>
        </p:spPr>
      </p:pic>
    </p:spTree>
    <p:extLst>
      <p:ext uri="{BB962C8B-B14F-4D97-AF65-F5344CB8AC3E}">
        <p14:creationId xmlns:p14="http://schemas.microsoft.com/office/powerpoint/2010/main" val="1337372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1371</TotalTime>
  <Words>997</Words>
  <Application>Microsoft Office PowerPoint</Application>
  <PresentationFormat>Panorámica</PresentationFormat>
  <Paragraphs>171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Wingdings</vt:lpstr>
      <vt:lpstr>Wingdings 3</vt:lpstr>
      <vt:lpstr>Ion</vt:lpstr>
      <vt:lpstr>  “Cómo y cuándo estructurar la empresa.  Desafíos y principales aspectos a tener en cuenta”   Alex Contreras acontreras@oceansfunds.com https://www.linkedin.com/in/alexcontreras @AACTweets  / @OceansFunds</vt:lpstr>
      <vt:lpstr>Startup no es una Empresa</vt:lpstr>
      <vt:lpstr>¿Que es un Startup? (¿Pyme?)</vt:lpstr>
      <vt:lpstr>Emprendedor no es Empresario</vt:lpstr>
      <vt:lpstr>De Emprendedor a Empresario</vt:lpstr>
      <vt:lpstr>Empresa en el plano Informal y Formal</vt:lpstr>
      <vt:lpstr>¿Cuando estructuro entonces la Empresa?</vt:lpstr>
      <vt:lpstr>Producto a Empresa</vt:lpstr>
      <vt:lpstr>La importancia de la Idea</vt:lpstr>
      <vt:lpstr>         Intereses no son Objetivos </vt:lpstr>
      <vt:lpstr>Proceso de Estructura (Interactuar con el Mercado)</vt:lpstr>
      <vt:lpstr>Continuación</vt:lpstr>
      <vt:lpstr>¿Como proteger? ¿Una Idea?</vt:lpstr>
      <vt:lpstr>¿Como elegir un Socio?</vt:lpstr>
      <vt:lpstr>¿Cómo se Asignan los %?</vt:lpstr>
      <vt:lpstr>Equipos</vt:lpstr>
      <vt:lpstr>Tipos societarios y como escalarlos</vt:lpstr>
      <vt:lpstr>  Cómo Negocio?   Qué y Cómo Financio?</vt:lpstr>
      <vt:lpstr>Búsqueda de Inversión</vt:lpstr>
      <vt:lpstr>Modelo Hibrido de optimización impositiva.</vt:lpstr>
      <vt:lpstr>Presentación de PowerPoint</vt:lpstr>
      <vt:lpstr>Presentación de PowerPoint</vt:lpstr>
      <vt:lpstr>BIBLIOGRAFIA</vt:lpstr>
      <vt:lpstr>BIBLIOGRAFIA- CONTINUACION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 allá del Startup @AACTweets</dc:title>
  <dc:creator>Alejandro</dc:creator>
  <cp:lastModifiedBy>Alejandro</cp:lastModifiedBy>
  <cp:revision>73</cp:revision>
  <dcterms:created xsi:type="dcterms:W3CDTF">2014-05-13T14:04:48Z</dcterms:created>
  <dcterms:modified xsi:type="dcterms:W3CDTF">2015-09-19T13:30:57Z</dcterms:modified>
</cp:coreProperties>
</file>